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8" r:id="rId2"/>
  </p:sldIdLst>
  <p:sldSz cx="9144000" cy="6858000" type="screen4x3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FF99"/>
    <a:srgbClr val="FF99CC"/>
    <a:srgbClr val="66FFFF"/>
    <a:srgbClr val="CC99FF"/>
    <a:srgbClr val="99FF33"/>
    <a:srgbClr val="FF9900"/>
    <a:srgbClr val="FF66FF"/>
    <a:srgbClr val="FF6699"/>
    <a:srgbClr val="FFFF66"/>
    <a:srgbClr val="CC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7" d="100"/>
          <a:sy n="107" d="100"/>
        </p:scale>
        <p:origin x="1734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4497"/>
          </a:xfrm>
          <a:prstGeom prst="rect">
            <a:avLst/>
          </a:prstGeom>
        </p:spPr>
        <p:txBody>
          <a:bodyPr vert="horz" lIns="90343" tIns="45171" rIns="90343" bIns="45171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4497"/>
          </a:xfrm>
          <a:prstGeom prst="rect">
            <a:avLst/>
          </a:prstGeom>
        </p:spPr>
        <p:txBody>
          <a:bodyPr vert="horz" lIns="90343" tIns="45171" rIns="90343" bIns="45171" rtlCol="0"/>
          <a:lstStyle>
            <a:lvl1pPr algn="r">
              <a:defRPr sz="1200"/>
            </a:lvl1pPr>
          </a:lstStyle>
          <a:p>
            <a:fld id="{37FD181D-659A-4D34-86D6-7706614AC694}" type="datetimeFigureOut">
              <a:rPr kumimoji="1" lang="ja-JP" altLang="en-US" smtClean="0"/>
              <a:t>2026/4/2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47763" y="1233488"/>
            <a:ext cx="4440237" cy="3330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343" tIns="45171" rIns="90343" bIns="45171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577" y="4748114"/>
            <a:ext cx="5388610" cy="3885106"/>
          </a:xfrm>
          <a:prstGeom prst="rect">
            <a:avLst/>
          </a:prstGeom>
        </p:spPr>
        <p:txBody>
          <a:bodyPr vert="horz" lIns="90343" tIns="45171" rIns="90343" bIns="45171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371817"/>
            <a:ext cx="2918831" cy="494497"/>
          </a:xfrm>
          <a:prstGeom prst="rect">
            <a:avLst/>
          </a:prstGeom>
        </p:spPr>
        <p:txBody>
          <a:bodyPr vert="horz" lIns="90343" tIns="45171" rIns="90343" bIns="45171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5373" y="9371817"/>
            <a:ext cx="2918831" cy="494497"/>
          </a:xfrm>
          <a:prstGeom prst="rect">
            <a:avLst/>
          </a:prstGeom>
        </p:spPr>
        <p:txBody>
          <a:bodyPr vert="horz" lIns="90343" tIns="45171" rIns="90343" bIns="45171" rtlCol="0" anchor="b"/>
          <a:lstStyle>
            <a:lvl1pPr algn="r">
              <a:defRPr sz="1200"/>
            </a:lvl1pPr>
          </a:lstStyle>
          <a:p>
            <a:fld id="{7D77D982-3BF4-4F5C-8021-4352A271050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922362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77D982-3BF4-4F5C-8021-4352A2710508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29974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5F9E1C-B171-4E9C-B517-F3FF95F1E8F7}" type="datetimeFigureOut">
              <a:rPr kumimoji="1" lang="ja-JP" altLang="en-US" smtClean="0"/>
              <a:t>2026/4/2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A2B9B8-AFBA-4C57-A20C-B2A4F74248D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011706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5F9E1C-B171-4E9C-B517-F3FF95F1E8F7}" type="datetimeFigureOut">
              <a:rPr kumimoji="1" lang="ja-JP" altLang="en-US" smtClean="0"/>
              <a:t>2026/4/2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A2B9B8-AFBA-4C57-A20C-B2A4F74248D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125534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5F9E1C-B171-4E9C-B517-F3FF95F1E8F7}" type="datetimeFigureOut">
              <a:rPr kumimoji="1" lang="ja-JP" altLang="en-US" smtClean="0"/>
              <a:t>2026/4/2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A2B9B8-AFBA-4C57-A20C-B2A4F74248D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755643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5F9E1C-B171-4E9C-B517-F3FF95F1E8F7}" type="datetimeFigureOut">
              <a:rPr kumimoji="1" lang="ja-JP" altLang="en-US" smtClean="0"/>
              <a:t>2026/4/2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A2B9B8-AFBA-4C57-A20C-B2A4F74248D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77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5F9E1C-B171-4E9C-B517-F3FF95F1E8F7}" type="datetimeFigureOut">
              <a:rPr kumimoji="1" lang="ja-JP" altLang="en-US" smtClean="0"/>
              <a:t>2026/4/2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A2B9B8-AFBA-4C57-A20C-B2A4F74248D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200774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5F9E1C-B171-4E9C-B517-F3FF95F1E8F7}" type="datetimeFigureOut">
              <a:rPr kumimoji="1" lang="ja-JP" altLang="en-US" smtClean="0"/>
              <a:t>2026/4/2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A2B9B8-AFBA-4C57-A20C-B2A4F74248D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423824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5F9E1C-B171-4E9C-B517-F3FF95F1E8F7}" type="datetimeFigureOut">
              <a:rPr kumimoji="1" lang="ja-JP" altLang="en-US" smtClean="0"/>
              <a:t>2026/4/2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A2B9B8-AFBA-4C57-A20C-B2A4F74248D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547418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5F9E1C-B171-4E9C-B517-F3FF95F1E8F7}" type="datetimeFigureOut">
              <a:rPr kumimoji="1" lang="ja-JP" altLang="en-US" smtClean="0"/>
              <a:t>2026/4/2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A2B9B8-AFBA-4C57-A20C-B2A4F74248D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584464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5F9E1C-B171-4E9C-B517-F3FF95F1E8F7}" type="datetimeFigureOut">
              <a:rPr kumimoji="1" lang="ja-JP" altLang="en-US" smtClean="0"/>
              <a:t>2026/4/2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A2B9B8-AFBA-4C57-A20C-B2A4F74248D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334092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5F9E1C-B171-4E9C-B517-F3FF95F1E8F7}" type="datetimeFigureOut">
              <a:rPr kumimoji="1" lang="ja-JP" altLang="en-US" smtClean="0"/>
              <a:t>2026/4/2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A2B9B8-AFBA-4C57-A20C-B2A4F74248D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027158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5F9E1C-B171-4E9C-B517-F3FF95F1E8F7}" type="datetimeFigureOut">
              <a:rPr kumimoji="1" lang="ja-JP" altLang="en-US" smtClean="0"/>
              <a:t>2026/4/2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A2B9B8-AFBA-4C57-A20C-B2A4F74248D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31414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5F9E1C-B171-4E9C-B517-F3FF95F1E8F7}" type="datetimeFigureOut">
              <a:rPr kumimoji="1" lang="ja-JP" altLang="en-US" smtClean="0"/>
              <a:t>2026/4/2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A2B9B8-AFBA-4C57-A20C-B2A4F74248D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705804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正方形/長方形 53"/>
          <p:cNvSpPr/>
          <p:nvPr/>
        </p:nvSpPr>
        <p:spPr>
          <a:xfrm>
            <a:off x="95509" y="2533153"/>
            <a:ext cx="8952982" cy="414295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91" name="正方形/長方形 90"/>
          <p:cNvSpPr/>
          <p:nvPr/>
        </p:nvSpPr>
        <p:spPr>
          <a:xfrm>
            <a:off x="4749459" y="3283648"/>
            <a:ext cx="4185372" cy="2350236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2" name="正方形/長方形 51"/>
          <p:cNvSpPr/>
          <p:nvPr/>
        </p:nvSpPr>
        <p:spPr>
          <a:xfrm>
            <a:off x="208095" y="3294171"/>
            <a:ext cx="4456200" cy="2339713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8" name="正方形/長方形 7"/>
          <p:cNvSpPr/>
          <p:nvPr/>
        </p:nvSpPr>
        <p:spPr>
          <a:xfrm>
            <a:off x="1156960" y="630679"/>
            <a:ext cx="6912768" cy="338189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tIns="90000" rtlCol="0" anchor="ctr"/>
          <a:lstStyle/>
          <a:p>
            <a:pPr algn="ctr"/>
            <a:r>
              <a:rPr kumimoji="1" lang="ja-JP" altLang="en-US" dirty="0">
                <a:latin typeface="メイリオ" panose="020B0604030504040204" pitchFamily="50" charset="-128"/>
                <a:ea typeface="メイリオ" panose="020B0604030504040204" pitchFamily="50" charset="-128"/>
              </a:rPr>
              <a:t>学長（</a:t>
            </a:r>
            <a:r>
              <a:rPr lang="ja-JP" altLang="en-US" dirty="0">
                <a:latin typeface="メイリオ" panose="020B0604030504040204" pitchFamily="50" charset="-128"/>
                <a:ea typeface="メイリオ" panose="020B0604030504040204" pitchFamily="50" charset="-128"/>
              </a:rPr>
              <a:t>総括的監督</a:t>
            </a:r>
            <a:r>
              <a:rPr kumimoji="1" lang="ja-JP" altLang="en-US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）</a:t>
            </a:r>
          </a:p>
        </p:txBody>
      </p:sp>
      <p:sp>
        <p:nvSpPr>
          <p:cNvPr id="9" name="正方形/長方形 8"/>
          <p:cNvSpPr/>
          <p:nvPr/>
        </p:nvSpPr>
        <p:spPr>
          <a:xfrm>
            <a:off x="2347982" y="2353935"/>
            <a:ext cx="4678375" cy="33074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tIns="90000" rtlCol="0" anchor="ctr"/>
          <a:lstStyle/>
          <a:p>
            <a:pPr algn="ctr"/>
            <a:r>
              <a:rPr kumimoji="1" lang="ja-JP" altLang="en-US" dirty="0">
                <a:latin typeface="メイリオ" panose="020B0604030504040204" pitchFamily="50" charset="-128"/>
                <a:ea typeface="メイリオ" panose="020B0604030504040204" pitchFamily="50" charset="-128"/>
              </a:rPr>
              <a:t>医学研究支援センター長</a:t>
            </a:r>
          </a:p>
        </p:txBody>
      </p:sp>
      <p:sp>
        <p:nvSpPr>
          <p:cNvPr id="32" name="下矢印 31"/>
          <p:cNvSpPr/>
          <p:nvPr/>
        </p:nvSpPr>
        <p:spPr>
          <a:xfrm>
            <a:off x="1176870" y="1057602"/>
            <a:ext cx="504056" cy="266395"/>
          </a:xfrm>
          <a:prstGeom prst="down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3" name="テキスト ボックス 32"/>
          <p:cNvSpPr txBox="1"/>
          <p:nvPr/>
        </p:nvSpPr>
        <p:spPr>
          <a:xfrm>
            <a:off x="1665956" y="1011786"/>
            <a:ext cx="54373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委任</a:t>
            </a:r>
          </a:p>
        </p:txBody>
      </p:sp>
      <p:sp>
        <p:nvSpPr>
          <p:cNvPr id="44" name="タイトル 43"/>
          <p:cNvSpPr>
            <a:spLocks noGrp="1"/>
          </p:cNvSpPr>
          <p:nvPr>
            <p:ph type="title"/>
          </p:nvPr>
        </p:nvSpPr>
        <p:spPr>
          <a:xfrm>
            <a:off x="0" y="1408"/>
            <a:ext cx="9144000" cy="710465"/>
          </a:xfrm>
        </p:spPr>
        <p:txBody>
          <a:bodyPr>
            <a:noAutofit/>
          </a:bodyPr>
          <a:lstStyle/>
          <a:p>
            <a:r>
              <a:rPr lang="ja-JP" altLang="ja-JP" sz="2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医学部附属病院</a:t>
            </a:r>
            <a:r>
              <a:rPr kumimoji="1" lang="ja-JP" altLang="en-US" sz="2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医学研究支援センター組織図</a:t>
            </a:r>
          </a:p>
        </p:txBody>
      </p:sp>
      <p:sp>
        <p:nvSpPr>
          <p:cNvPr id="34" name="正方形/長方形 33"/>
          <p:cNvSpPr/>
          <p:nvPr/>
        </p:nvSpPr>
        <p:spPr>
          <a:xfrm>
            <a:off x="208095" y="1343444"/>
            <a:ext cx="3901789" cy="338563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tIns="90000" rtlCol="0" anchor="ctr"/>
          <a:lstStyle/>
          <a:p>
            <a:pPr algn="ctr"/>
            <a:r>
              <a:rPr kumimoji="1" lang="ja-JP" altLang="en-US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医学系部門長</a:t>
            </a:r>
            <a:r>
              <a:rPr kumimoji="1" lang="ja-JP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（研究機関の責任者）</a:t>
            </a:r>
          </a:p>
        </p:txBody>
      </p:sp>
      <p:sp>
        <p:nvSpPr>
          <p:cNvPr id="35" name="下矢印 34"/>
          <p:cNvSpPr/>
          <p:nvPr/>
        </p:nvSpPr>
        <p:spPr>
          <a:xfrm>
            <a:off x="5508119" y="1814053"/>
            <a:ext cx="479318" cy="461083"/>
          </a:xfrm>
          <a:prstGeom prst="down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6" name="テキスト ボックス 35"/>
          <p:cNvSpPr txBox="1"/>
          <p:nvPr/>
        </p:nvSpPr>
        <p:spPr>
          <a:xfrm>
            <a:off x="5908813" y="1765359"/>
            <a:ext cx="54373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指名</a:t>
            </a:r>
            <a:endParaRPr kumimoji="1" lang="ja-JP" altLang="en-US" sz="1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9" name="正方形/長方形 38"/>
          <p:cNvSpPr/>
          <p:nvPr/>
        </p:nvSpPr>
        <p:spPr>
          <a:xfrm>
            <a:off x="5382105" y="1349441"/>
            <a:ext cx="3421061" cy="339216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tIns="90000" rtlCol="0" anchor="ctr"/>
          <a:lstStyle/>
          <a:p>
            <a:pPr algn="ctr"/>
            <a:r>
              <a:rPr kumimoji="1" lang="ja-JP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病院長（医療機関の責任者）</a:t>
            </a:r>
          </a:p>
        </p:txBody>
      </p:sp>
      <p:sp>
        <p:nvSpPr>
          <p:cNvPr id="46" name="テキスト ボックス 45"/>
          <p:cNvSpPr txBox="1"/>
          <p:nvPr/>
        </p:nvSpPr>
        <p:spPr>
          <a:xfrm>
            <a:off x="6862370" y="1762455"/>
            <a:ext cx="62875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情報</a:t>
            </a:r>
            <a:endParaRPr kumimoji="1" lang="en-US" altLang="ja-JP" sz="1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共有</a:t>
            </a:r>
          </a:p>
        </p:txBody>
      </p:sp>
      <p:cxnSp>
        <p:nvCxnSpPr>
          <p:cNvPr id="4" name="直線矢印コネクタ 3"/>
          <p:cNvCxnSpPr/>
          <p:nvPr/>
        </p:nvCxnSpPr>
        <p:spPr>
          <a:xfrm>
            <a:off x="4464904" y="1466383"/>
            <a:ext cx="623454" cy="0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直線矢印コネクタ 46"/>
          <p:cNvCxnSpPr/>
          <p:nvPr/>
        </p:nvCxnSpPr>
        <p:spPr>
          <a:xfrm flipH="1">
            <a:off x="4439940" y="1691431"/>
            <a:ext cx="623454" cy="0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テキスト ボックス 4"/>
          <p:cNvSpPr txBox="1"/>
          <p:nvPr/>
        </p:nvSpPr>
        <p:spPr>
          <a:xfrm>
            <a:off x="4029174" y="1130410"/>
            <a:ext cx="144142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情報共有・連携</a:t>
            </a:r>
            <a:endParaRPr kumimoji="1" lang="ja-JP" altLang="en-US" sz="1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8" name="下矢印 47"/>
          <p:cNvSpPr/>
          <p:nvPr/>
        </p:nvSpPr>
        <p:spPr>
          <a:xfrm flipV="1">
            <a:off x="6146979" y="1022862"/>
            <a:ext cx="504056" cy="266395"/>
          </a:xfrm>
          <a:prstGeom prst="downArrow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9" name="テキスト ボックス 48"/>
          <p:cNvSpPr txBox="1"/>
          <p:nvPr/>
        </p:nvSpPr>
        <p:spPr>
          <a:xfrm>
            <a:off x="6584523" y="1023946"/>
            <a:ext cx="54373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報告</a:t>
            </a:r>
          </a:p>
        </p:txBody>
      </p:sp>
      <p:sp>
        <p:nvSpPr>
          <p:cNvPr id="50" name="下矢印 49"/>
          <p:cNvSpPr/>
          <p:nvPr/>
        </p:nvSpPr>
        <p:spPr>
          <a:xfrm flipV="1">
            <a:off x="2449887" y="1003979"/>
            <a:ext cx="504056" cy="266395"/>
          </a:xfrm>
          <a:prstGeom prst="downArrow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1" name="テキスト ボックス 50"/>
          <p:cNvSpPr txBox="1"/>
          <p:nvPr/>
        </p:nvSpPr>
        <p:spPr>
          <a:xfrm>
            <a:off x="2884906" y="1056860"/>
            <a:ext cx="54373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報告</a:t>
            </a:r>
          </a:p>
        </p:txBody>
      </p:sp>
      <p:sp>
        <p:nvSpPr>
          <p:cNvPr id="98" name="正方形/長方形 97"/>
          <p:cNvSpPr/>
          <p:nvPr/>
        </p:nvSpPr>
        <p:spPr>
          <a:xfrm>
            <a:off x="5134535" y="3093462"/>
            <a:ext cx="3455961" cy="339989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tIns="90000" rtlCol="0" anchor="ctr"/>
          <a:lstStyle/>
          <a:p>
            <a:pPr algn="ctr"/>
            <a:r>
              <a:rPr kumimoji="1" lang="ja-JP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治験管理部</a:t>
            </a:r>
            <a:endParaRPr kumimoji="1" lang="ja-JP" altLang="en-US" sz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99" name="正方形/長方形 98"/>
          <p:cNvSpPr/>
          <p:nvPr/>
        </p:nvSpPr>
        <p:spPr>
          <a:xfrm>
            <a:off x="619974" y="3085715"/>
            <a:ext cx="3392190" cy="344922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tIns="90000" rtlCol="0" anchor="ctr"/>
          <a:lstStyle/>
          <a:p>
            <a:pPr algn="ctr"/>
            <a:r>
              <a:rPr kumimoji="1" lang="ja-JP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研究・開発推進部</a:t>
            </a:r>
            <a:endParaRPr kumimoji="1" lang="ja-JP" altLang="en-US" sz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03" name="正方形/長方形 102"/>
          <p:cNvSpPr/>
          <p:nvPr/>
        </p:nvSpPr>
        <p:spPr>
          <a:xfrm>
            <a:off x="205800" y="5732256"/>
            <a:ext cx="8729030" cy="85535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90000" rtlCol="0" anchor="ctr"/>
          <a:lstStyle/>
          <a:p>
            <a:pPr>
              <a:lnSpc>
                <a:spcPts val="1300"/>
              </a:lnSpc>
              <a:spcBef>
                <a:spcPts val="600"/>
              </a:spcBef>
            </a:pPr>
            <a:r>
              <a:rPr lang="ja-JP" altLang="en-US" sz="11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　  ○ </a:t>
            </a:r>
            <a:r>
              <a:rPr lang="ja-JP" altLang="en-US" sz="11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教員</a:t>
            </a:r>
            <a:r>
              <a:rPr lang="en-US" altLang="ja-JP" sz="11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(</a:t>
            </a:r>
            <a:r>
              <a:rPr lang="ja-JP" altLang="en-US" sz="11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医学研究支援センター 客員教授</a:t>
            </a:r>
            <a:r>
              <a:rPr lang="en-US" altLang="ja-JP" sz="11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2</a:t>
            </a:r>
            <a:r>
              <a:rPr lang="ja-JP" altLang="en-US" sz="11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名，講師</a:t>
            </a:r>
            <a:r>
              <a:rPr lang="en-US" altLang="ja-JP" sz="11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2</a:t>
            </a:r>
            <a:r>
              <a:rPr lang="ja-JP" altLang="en-US" sz="11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名，特命講師</a:t>
            </a:r>
            <a:r>
              <a:rPr lang="en-US" altLang="ja-JP" sz="11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1</a:t>
            </a:r>
            <a:r>
              <a:rPr lang="ja-JP" altLang="en-US" sz="11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名）　　　　</a:t>
            </a:r>
            <a:endParaRPr lang="en-US" altLang="ja-JP" sz="11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ts val="1300"/>
              </a:lnSpc>
              <a:spcBef>
                <a:spcPts val="600"/>
              </a:spcBef>
            </a:pPr>
            <a:r>
              <a:rPr lang="ja-JP" altLang="en-US" sz="11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　○</a:t>
            </a:r>
            <a:r>
              <a:rPr lang="ja-JP" altLang="en-US" sz="11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臨床試験コーディネーター</a:t>
            </a:r>
            <a:r>
              <a:rPr lang="ja-JP" altLang="en-US" sz="11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（薬剤師</a:t>
            </a:r>
            <a:r>
              <a:rPr lang="en-US" altLang="ja-JP" sz="11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2</a:t>
            </a:r>
            <a:r>
              <a:rPr lang="ja-JP" altLang="en-US" sz="11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名，看護師</a:t>
            </a:r>
            <a:r>
              <a:rPr lang="en-US" altLang="ja-JP" sz="11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5</a:t>
            </a:r>
            <a:r>
              <a:rPr lang="ja-JP" altLang="en-US" sz="11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名（</a:t>
            </a:r>
            <a:r>
              <a:rPr lang="en-US" altLang="ja-JP" sz="11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2</a:t>
            </a:r>
            <a:r>
              <a:rPr lang="ja-JP" altLang="en-US" sz="11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名短時間勤務中））　　</a:t>
            </a:r>
            <a:endParaRPr lang="en-US" altLang="ja-JP" sz="11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ts val="1300"/>
              </a:lnSpc>
              <a:spcBef>
                <a:spcPts val="600"/>
              </a:spcBef>
            </a:pPr>
            <a:r>
              <a:rPr lang="ja-JP" altLang="en-US" sz="11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　○ </a:t>
            </a:r>
            <a:r>
              <a:rPr lang="ja-JP" altLang="en-US" sz="11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事務職員</a:t>
            </a:r>
            <a:r>
              <a:rPr lang="ja-JP" altLang="en-US" sz="11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（医学研究支援センター</a:t>
            </a:r>
            <a:r>
              <a:rPr lang="en-US" altLang="ja-JP" sz="11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3</a:t>
            </a:r>
            <a:r>
              <a:rPr lang="ja-JP" altLang="en-US" sz="11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名，松岡キャンパス研究推進課臨床研究担当</a:t>
            </a:r>
            <a:r>
              <a:rPr lang="en-US" altLang="ja-JP" sz="11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6</a:t>
            </a:r>
            <a:r>
              <a:rPr lang="ja-JP" altLang="en-US" sz="11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名） 　　　　　　　　　</a:t>
            </a:r>
            <a:endParaRPr kumimoji="1" lang="ja-JP" altLang="en-US" sz="11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5" name="正方形/長方形 54"/>
          <p:cNvSpPr/>
          <p:nvPr/>
        </p:nvSpPr>
        <p:spPr>
          <a:xfrm>
            <a:off x="205800" y="2728461"/>
            <a:ext cx="2879273" cy="268679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tIns="90000" rtlCol="0" anchor="ctr"/>
          <a:lstStyle/>
          <a:p>
            <a:pPr algn="ctr"/>
            <a:r>
              <a:rPr lang="ja-JP" altLang="ja-JP" sz="1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医学研究支援センター運営委員会</a:t>
            </a:r>
            <a:endParaRPr kumimoji="1" lang="ja-JP" altLang="en-US" sz="1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6" name="正方形/長方形 55"/>
          <p:cNvSpPr/>
          <p:nvPr/>
        </p:nvSpPr>
        <p:spPr>
          <a:xfrm>
            <a:off x="3156776" y="2723344"/>
            <a:ext cx="2880089" cy="274843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tIns="90000" rtlCol="0" anchor="ctr"/>
          <a:lstStyle/>
          <a:p>
            <a:pPr algn="ctr"/>
            <a:r>
              <a:rPr lang="ja-JP" altLang="ja-JP" sz="1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先進医療推進委員会</a:t>
            </a:r>
            <a:endParaRPr kumimoji="1" lang="ja-JP" altLang="en-US" sz="1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7" name="正方形/長方形 56"/>
          <p:cNvSpPr/>
          <p:nvPr/>
        </p:nvSpPr>
        <p:spPr>
          <a:xfrm>
            <a:off x="95509" y="1757712"/>
            <a:ext cx="1472034" cy="333821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 w="19050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tIns="90000" rtlCol="0" anchor="ctr"/>
          <a:lstStyle/>
          <a:p>
            <a:pPr algn="ctr"/>
            <a:r>
              <a:rPr lang="ja-JP" altLang="ja-JP" sz="10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福井大学臨床研究</a:t>
            </a:r>
            <a:endParaRPr lang="en-US" altLang="ja-JP" sz="1000" b="1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lang="ja-JP" altLang="ja-JP" sz="10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利益相反審査委員会</a:t>
            </a:r>
            <a:endParaRPr kumimoji="1" lang="ja-JP" altLang="en-US" sz="7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8" name="正方形/長方形 57"/>
          <p:cNvSpPr/>
          <p:nvPr/>
        </p:nvSpPr>
        <p:spPr>
          <a:xfrm>
            <a:off x="95509" y="2142024"/>
            <a:ext cx="1496524" cy="333821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 w="19050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tIns="90000" rtlCol="0" anchor="ctr"/>
          <a:lstStyle/>
          <a:p>
            <a:pPr algn="ctr"/>
            <a:r>
              <a:rPr lang="ja-JP" altLang="ja-JP" sz="10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福井大学医学系研究</a:t>
            </a:r>
            <a:endParaRPr lang="en-US" altLang="ja-JP" sz="1000" b="1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lang="ja-JP" altLang="ja-JP" sz="10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倫理審査委員会</a:t>
            </a:r>
            <a:endParaRPr kumimoji="1" lang="ja-JP" altLang="en-US" sz="7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62" name="正方形/長方形 61"/>
          <p:cNvSpPr/>
          <p:nvPr/>
        </p:nvSpPr>
        <p:spPr>
          <a:xfrm>
            <a:off x="7390879" y="1757711"/>
            <a:ext cx="1657612" cy="333821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 w="19050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tIns="90000" rtlCol="0" anchor="ctr"/>
          <a:lstStyle/>
          <a:p>
            <a:pPr algn="ctr"/>
            <a:r>
              <a:rPr lang="ja-JP" altLang="ja-JP" sz="10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福井大学医学部附属病院</a:t>
            </a:r>
            <a:r>
              <a:rPr lang="ja-JP" altLang="en-US" sz="10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治験</a:t>
            </a:r>
            <a:r>
              <a:rPr lang="ja-JP" altLang="ja-JP" sz="10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審査委員会</a:t>
            </a:r>
            <a:endParaRPr kumimoji="1" lang="ja-JP" altLang="en-US" sz="7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68" name="正方形/長方形 67"/>
          <p:cNvSpPr/>
          <p:nvPr/>
        </p:nvSpPr>
        <p:spPr>
          <a:xfrm>
            <a:off x="368750" y="4704114"/>
            <a:ext cx="4139610" cy="769867"/>
          </a:xfrm>
          <a:prstGeom prst="rect">
            <a:avLst/>
          </a:prstGeom>
          <a:solidFill>
            <a:schemeClr val="accent1">
              <a:tint val="40000"/>
              <a:hueOff val="0"/>
              <a:satOff val="0"/>
              <a:lumOff val="0"/>
              <a:alpha val="50000"/>
            </a:schemeClr>
          </a:solidFill>
        </p:spPr>
        <p:style>
          <a:lnRef idx="2"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lnRef>
          <a:fillRef idx="1"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tIns="90000"/>
          <a:lstStyle/>
          <a:p>
            <a:r>
              <a:rPr lang="ja-JP" altLang="en-US" sz="105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遵守法令、指針等</a:t>
            </a:r>
            <a:endParaRPr lang="en-US" altLang="ja-JP" sz="105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・「臨床研究法」</a:t>
            </a:r>
          </a:p>
          <a:p>
            <a:r>
              <a:rPr lang="ja-JP" altLang="en-US" sz="1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・「人を対象とする生命科学・医学系研究に関する倫理指針」</a:t>
            </a:r>
            <a:endParaRPr lang="en-US" altLang="ja-JP" sz="10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lang="en-US" altLang="ja-JP" sz="10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69" name="正方形/長方形 68"/>
          <p:cNvSpPr/>
          <p:nvPr/>
        </p:nvSpPr>
        <p:spPr>
          <a:xfrm>
            <a:off x="4890647" y="4685380"/>
            <a:ext cx="3918816" cy="788601"/>
          </a:xfrm>
          <a:prstGeom prst="rect">
            <a:avLst/>
          </a:prstGeom>
          <a:solidFill>
            <a:schemeClr val="accent1">
              <a:tint val="40000"/>
              <a:hueOff val="0"/>
              <a:satOff val="0"/>
              <a:lumOff val="0"/>
              <a:alpha val="50000"/>
            </a:schemeClr>
          </a:solidFill>
        </p:spPr>
        <p:style>
          <a:lnRef idx="2"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lnRef>
          <a:fillRef idx="1"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tIns="90000"/>
          <a:lstStyle/>
          <a:p>
            <a:r>
              <a:rPr lang="ja-JP" altLang="en-US" sz="105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遵守法令等</a:t>
            </a:r>
            <a:endParaRPr lang="en-US" altLang="ja-JP" sz="105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・「医薬品医療機器等法」</a:t>
            </a:r>
            <a:endParaRPr lang="en-US" altLang="ja-JP" sz="10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・</a:t>
            </a:r>
            <a:r>
              <a:rPr lang="en-US" altLang="ja-JP" sz="1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GCP</a:t>
            </a:r>
            <a:r>
              <a:rPr lang="ja-JP" altLang="en-US" sz="1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省令：医薬品の臨床試験の実施の基準</a:t>
            </a:r>
            <a:endParaRPr lang="en-US" altLang="ja-JP" sz="10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・</a:t>
            </a:r>
            <a:r>
              <a:rPr lang="en-US" altLang="ja-JP" sz="1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GPSP</a:t>
            </a:r>
            <a:r>
              <a:rPr lang="ja-JP" altLang="en-US" sz="1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省令：</a:t>
            </a:r>
            <a:r>
              <a:rPr lang="ja-JP" altLang="en-US" sz="9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医薬品の製造販売後の調査及び試験の実施の基準</a:t>
            </a:r>
          </a:p>
        </p:txBody>
      </p:sp>
      <p:sp>
        <p:nvSpPr>
          <p:cNvPr id="71" name="正方形/長方形 70"/>
          <p:cNvSpPr/>
          <p:nvPr/>
        </p:nvSpPr>
        <p:spPr>
          <a:xfrm>
            <a:off x="4880415" y="3490332"/>
            <a:ext cx="3929048" cy="1104453"/>
          </a:xfrm>
          <a:prstGeom prst="rect">
            <a:avLst/>
          </a:prstGeom>
          <a:solidFill>
            <a:schemeClr val="accent6">
              <a:lumMod val="60000"/>
              <a:lumOff val="40000"/>
              <a:alpha val="50196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90000" rtlCol="0" anchor="t"/>
          <a:lstStyle/>
          <a:p>
            <a:r>
              <a:rPr kumimoji="1" lang="ja-JP" altLang="en-US" sz="105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業務内容</a:t>
            </a:r>
            <a:endParaRPr kumimoji="1" lang="en-US" altLang="ja-JP" sz="105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lang="en-US" altLang="ja-JP" sz="1600" baseline="300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1600" baseline="30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・　治験の実施・管理</a:t>
            </a:r>
            <a:endParaRPr kumimoji="1" lang="en-US" altLang="ja-JP" sz="1600" baseline="300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600" baseline="30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・　</a:t>
            </a:r>
            <a:r>
              <a:rPr kumimoji="1" lang="ja-JP" altLang="en-US" sz="1600" baseline="30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製造販売後調査等実施・管理</a:t>
            </a:r>
            <a:endParaRPr kumimoji="1" lang="en-US" altLang="ja-JP" sz="1600" baseline="300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600" baseline="30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・　委員会事務，契約事務，文書管理</a:t>
            </a:r>
            <a:endParaRPr lang="en-US" altLang="ja-JP" sz="1600" baseline="300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600" baseline="30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・　医薬品等の管理</a:t>
            </a:r>
            <a:r>
              <a:rPr lang="en-US" altLang="ja-JP" sz="1600" baseline="30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〔</a:t>
            </a:r>
            <a:r>
              <a:rPr lang="ja-JP" altLang="en-US" sz="1600" baseline="30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薬剤部，ＭＥ機器センター等</a:t>
            </a:r>
            <a:r>
              <a:rPr lang="en-US" altLang="ja-JP" sz="1600" baseline="30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〕</a:t>
            </a:r>
            <a:endParaRPr lang="ja-JP" altLang="en-US" sz="1600" baseline="300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kumimoji="1" lang="ja-JP" altLang="en-US" sz="1050" baseline="300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8" name="テキスト ボックス 37"/>
          <p:cNvSpPr txBox="1"/>
          <p:nvPr/>
        </p:nvSpPr>
        <p:spPr>
          <a:xfrm>
            <a:off x="8006207" y="244937"/>
            <a:ext cx="928623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5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Ｒ</a:t>
            </a:r>
            <a:r>
              <a:rPr lang="en-US" altLang="ja-JP" sz="1050" dirty="0">
                <a:latin typeface="メイリオ" panose="020B0604030504040204" pitchFamily="50" charset="-128"/>
                <a:ea typeface="メイリオ" panose="020B0604030504040204" pitchFamily="50" charset="-128"/>
              </a:rPr>
              <a:t>8</a:t>
            </a:r>
            <a:r>
              <a:rPr kumimoji="1" lang="en-US" altLang="ja-JP" sz="1050" dirty="0">
                <a:latin typeface="メイリオ" panose="020B0604030504040204" pitchFamily="50" charset="-128"/>
                <a:ea typeface="メイリオ" panose="020B0604030504040204" pitchFamily="50" charset="-128"/>
              </a:rPr>
              <a:t>.4.1</a:t>
            </a:r>
          </a:p>
        </p:txBody>
      </p:sp>
      <p:sp>
        <p:nvSpPr>
          <p:cNvPr id="42" name="正方形/長方形 41"/>
          <p:cNvSpPr/>
          <p:nvPr/>
        </p:nvSpPr>
        <p:spPr>
          <a:xfrm>
            <a:off x="7390879" y="2142023"/>
            <a:ext cx="1657612" cy="333821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 w="19050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tIns="90000" rtlCol="0" anchor="ctr"/>
          <a:lstStyle/>
          <a:p>
            <a:pPr algn="ctr"/>
            <a:r>
              <a:rPr lang="ja-JP" altLang="en-US" sz="10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国立大学法人</a:t>
            </a:r>
            <a:r>
              <a:rPr lang="ja-JP" altLang="ja-JP" sz="10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福井大学</a:t>
            </a:r>
            <a:endParaRPr lang="en-US" altLang="ja-JP" sz="1000" b="1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lang="ja-JP" altLang="en-US" sz="10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臨床研究審査委員会</a:t>
            </a:r>
            <a:endParaRPr kumimoji="1" lang="ja-JP" altLang="en-US" sz="7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3" name="テキスト ボックス 42"/>
          <p:cNvSpPr txBox="1"/>
          <p:nvPr/>
        </p:nvSpPr>
        <p:spPr>
          <a:xfrm>
            <a:off x="1558849" y="1751377"/>
            <a:ext cx="57400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情報</a:t>
            </a:r>
            <a:endParaRPr kumimoji="1" lang="en-US" altLang="ja-JP" sz="1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共有</a:t>
            </a:r>
          </a:p>
        </p:txBody>
      </p:sp>
      <p:sp>
        <p:nvSpPr>
          <p:cNvPr id="40" name="正方形/長方形 39"/>
          <p:cNvSpPr/>
          <p:nvPr/>
        </p:nvSpPr>
        <p:spPr>
          <a:xfrm>
            <a:off x="322307" y="3500007"/>
            <a:ext cx="4186053" cy="1094778"/>
          </a:xfrm>
          <a:prstGeom prst="rect">
            <a:avLst/>
          </a:prstGeom>
          <a:solidFill>
            <a:schemeClr val="accent6">
              <a:lumMod val="60000"/>
              <a:lumOff val="40000"/>
              <a:alpha val="50196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90000" rtlCol="0" anchor="t"/>
          <a:lstStyle/>
          <a:p>
            <a:r>
              <a:rPr kumimoji="1" lang="ja-JP" altLang="en-US" sz="105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業務内容</a:t>
            </a:r>
            <a:endParaRPr kumimoji="1" lang="en-US" altLang="ja-JP" sz="105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lang="en-US" altLang="ja-JP" sz="1600" baseline="300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1600" baseline="30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・　医学系研究の支援</a:t>
            </a:r>
            <a:endParaRPr kumimoji="1" lang="en-US" altLang="ja-JP" sz="1600" baseline="300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600" baseline="30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・　医学系研究の教育・研修</a:t>
            </a:r>
            <a:endParaRPr lang="en-US" altLang="ja-JP" sz="1600" baseline="300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600" baseline="30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・　先進医療の開発・臨床応用の支援</a:t>
            </a:r>
            <a:endParaRPr kumimoji="1" lang="en-US" altLang="ja-JP" sz="1600" baseline="300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600" baseline="30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・　委員会事務，契約事務，文書管理</a:t>
            </a:r>
            <a:endParaRPr kumimoji="1" lang="ja-JP" altLang="en-US" sz="1600" baseline="300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0751694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4168</TotalTime>
  <Words>313</Words>
  <Application>Microsoft Office PowerPoint</Application>
  <PresentationFormat>画面に合わせる (4:3)</PresentationFormat>
  <Paragraphs>49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メイリオ</vt:lpstr>
      <vt:lpstr>Arial</vt:lpstr>
      <vt:lpstr>Calibri</vt:lpstr>
      <vt:lpstr>Office ​​テーマ</vt:lpstr>
      <vt:lpstr>医学部附属病院　医学研究支援センター組織図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watanabe</dc:creator>
  <cp:lastModifiedBy>noriko watanabe</cp:lastModifiedBy>
  <cp:revision>303</cp:revision>
  <cp:lastPrinted>2026-04-01T08:12:57Z</cp:lastPrinted>
  <dcterms:created xsi:type="dcterms:W3CDTF">2014-12-09T07:52:50Z</dcterms:created>
  <dcterms:modified xsi:type="dcterms:W3CDTF">2026-04-02T00:14:46Z</dcterms:modified>
</cp:coreProperties>
</file>