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1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TANABE" initials="W" lastIdx="4" clrIdx="0">
    <p:extLst>
      <p:ext uri="{19B8F6BF-5375-455C-9EA6-DF929625EA0E}">
        <p15:presenceInfo xmlns:p15="http://schemas.microsoft.com/office/powerpoint/2012/main" userId="WATANAB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2E0"/>
    <a:srgbClr val="EBADDF"/>
    <a:srgbClr val="FFFF99"/>
    <a:srgbClr val="2BBF17"/>
    <a:srgbClr val="78CDE8"/>
    <a:srgbClr val="FC9B60"/>
    <a:srgbClr val="FA6306"/>
    <a:srgbClr val="3E9028"/>
    <a:srgbClr val="2DB2DB"/>
    <a:srgbClr val="278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EAD46-390B-4E63-BC39-573BFE75405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11961-6A72-4AFF-8E08-9627AFE53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8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25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46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32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67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574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81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13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34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76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13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84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7AEB-6602-485D-ADAD-CEDE95947A27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2DC99-7759-47B2-AE88-1B00D15E02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97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8DA7472-39CC-45E8-B0E5-248D10F5650C}"/>
              </a:ext>
            </a:extLst>
          </p:cNvPr>
          <p:cNvSpPr/>
          <p:nvPr/>
        </p:nvSpPr>
        <p:spPr>
          <a:xfrm>
            <a:off x="153497" y="147653"/>
            <a:ext cx="10054697" cy="3389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</a:rPr>
              <a:t>SYNOV-R</a:t>
            </a:r>
            <a:r>
              <a:rPr lang="ja-JP" altLang="en-US" sz="1600" b="1" dirty="0">
                <a:solidFill>
                  <a:schemeClr val="tx1"/>
                </a:solidFill>
              </a:rPr>
              <a:t>利用申請　</a:t>
            </a:r>
            <a:r>
              <a:rPr lang="en-US" altLang="ja-JP" sz="1600" b="1" dirty="0">
                <a:solidFill>
                  <a:srgbClr val="00B0F0"/>
                </a:solidFill>
              </a:rPr>
              <a:t>SYNOV-R</a:t>
            </a:r>
            <a:r>
              <a:rPr lang="ja-JP" altLang="en-US" sz="1600" b="1" dirty="0">
                <a:solidFill>
                  <a:srgbClr val="00B0F0"/>
                </a:solidFill>
              </a:rPr>
              <a:t>接続申請　</a:t>
            </a:r>
            <a:r>
              <a:rPr lang="ja-JP" altLang="en-US" sz="1600" b="1" dirty="0">
                <a:solidFill>
                  <a:srgbClr val="FF0000"/>
                </a:solidFill>
              </a:rPr>
              <a:t>リモート</a:t>
            </a:r>
            <a:r>
              <a:rPr lang="en-US" altLang="ja-JP" sz="1600" b="1" dirty="0">
                <a:solidFill>
                  <a:srgbClr val="FF0000"/>
                </a:solidFill>
              </a:rPr>
              <a:t>SDV</a:t>
            </a:r>
            <a:r>
              <a:rPr lang="ja-JP" altLang="en-US" sz="1600" b="1" dirty="0">
                <a:solidFill>
                  <a:srgbClr val="FF0000"/>
                </a:solidFill>
              </a:rPr>
              <a:t>：電子カルテ　</a:t>
            </a:r>
            <a:r>
              <a:rPr lang="ja-JP" altLang="en-US" sz="1600" b="1" dirty="0">
                <a:solidFill>
                  <a:srgbClr val="00B050"/>
                </a:solidFill>
              </a:rPr>
              <a:t>リモート</a:t>
            </a:r>
            <a:r>
              <a:rPr lang="en-US" altLang="ja-JP" sz="1600" b="1" dirty="0">
                <a:solidFill>
                  <a:srgbClr val="00B050"/>
                </a:solidFill>
              </a:rPr>
              <a:t>SDV</a:t>
            </a:r>
            <a:r>
              <a:rPr lang="ja-JP" altLang="en-US" sz="1600" b="1" dirty="0">
                <a:solidFill>
                  <a:srgbClr val="00B050"/>
                </a:solidFill>
              </a:rPr>
              <a:t>：</a:t>
            </a:r>
            <a:r>
              <a:rPr lang="en-US" altLang="ja-JP" sz="1600" b="1" dirty="0">
                <a:solidFill>
                  <a:srgbClr val="00B050"/>
                </a:solidFill>
              </a:rPr>
              <a:t>Agatha</a:t>
            </a:r>
            <a:endParaRPr lang="ja-JP" altLang="en-US" sz="1600" b="1" dirty="0">
              <a:solidFill>
                <a:srgbClr val="00B050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C858E432-9DA0-441B-87A6-CBDCCFA9EDEC}"/>
              </a:ext>
            </a:extLst>
          </p:cNvPr>
          <p:cNvSpPr/>
          <p:nvPr/>
        </p:nvSpPr>
        <p:spPr>
          <a:xfrm>
            <a:off x="4802286" y="6491273"/>
            <a:ext cx="5293217" cy="351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</a:rPr>
              <a:t>③実施連絡</a:t>
            </a:r>
            <a:r>
              <a:rPr lang="en-US" altLang="ja-JP" sz="1200" dirty="0">
                <a:solidFill>
                  <a:srgbClr val="FF0000"/>
                </a:solidFill>
              </a:rPr>
              <a:t>(</a:t>
            </a:r>
            <a:r>
              <a:rPr lang="ja-JP" altLang="en-US" sz="1200" dirty="0">
                <a:solidFill>
                  <a:srgbClr val="FF0000"/>
                </a:solidFill>
              </a:rPr>
              <a:t>参考書式</a:t>
            </a:r>
            <a:r>
              <a:rPr lang="en-US" altLang="ja-JP" sz="1200" dirty="0">
                <a:solidFill>
                  <a:srgbClr val="FF0000"/>
                </a:solidFill>
              </a:rPr>
              <a:t>2</a:t>
            </a:r>
            <a:r>
              <a:rPr lang="ja-JP" altLang="en-US" sz="1200" dirty="0">
                <a:solidFill>
                  <a:srgbClr val="FF0000"/>
                </a:solidFill>
              </a:rPr>
              <a:t>）及び⑥結果報告</a:t>
            </a:r>
            <a:r>
              <a:rPr lang="en-US" altLang="ja-JP" sz="1200" dirty="0">
                <a:solidFill>
                  <a:srgbClr val="FF0000"/>
                </a:solidFill>
              </a:rPr>
              <a:t>(</a:t>
            </a:r>
            <a:r>
              <a:rPr lang="ja-JP" altLang="en-US" sz="1200" dirty="0">
                <a:solidFill>
                  <a:srgbClr val="FF0000"/>
                </a:solidFill>
              </a:rPr>
              <a:t>院内書式</a:t>
            </a:r>
            <a:r>
              <a:rPr lang="en-US" altLang="ja-JP" sz="1200" dirty="0">
                <a:solidFill>
                  <a:srgbClr val="FF0000"/>
                </a:solidFill>
              </a:rPr>
              <a:t>4)</a:t>
            </a:r>
            <a:r>
              <a:rPr lang="ja-JP" altLang="en-US" sz="1200" dirty="0">
                <a:solidFill>
                  <a:srgbClr val="FF0000"/>
                </a:solidFill>
              </a:rPr>
              <a:t>は施設</a:t>
            </a:r>
            <a:r>
              <a:rPr lang="en-US" altLang="ja-JP" sz="1200" dirty="0">
                <a:solidFill>
                  <a:srgbClr val="FF0000"/>
                </a:solidFill>
              </a:rPr>
              <a:t>SOP</a:t>
            </a:r>
            <a:r>
              <a:rPr lang="ja-JP" altLang="en-US" sz="1200" dirty="0">
                <a:solidFill>
                  <a:srgbClr val="FF0000"/>
                </a:solidFill>
              </a:rPr>
              <a:t>の書式</a:t>
            </a:r>
          </a:p>
        </p:txBody>
      </p:sp>
      <p:pic>
        <p:nvPicPr>
          <p:cNvPr id="87" name="図 86">
            <a:extLst>
              <a:ext uri="{FF2B5EF4-FFF2-40B4-BE49-F238E27FC236}">
                <a16:creationId xmlns:a16="http://schemas.microsoft.com/office/drawing/2014/main" id="{3EB684AE-2111-69D4-A9B5-A1797DB29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697" y="715991"/>
            <a:ext cx="9901966" cy="559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63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452</TotalTime>
  <Words>38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WATANABE</dc:creator>
  <cp:lastModifiedBy>北川 由佳</cp:lastModifiedBy>
  <cp:revision>44</cp:revision>
  <cp:lastPrinted>2026-06-24T04:32:30Z</cp:lastPrinted>
  <dcterms:created xsi:type="dcterms:W3CDTF">2023-12-14T07:02:34Z</dcterms:created>
  <dcterms:modified xsi:type="dcterms:W3CDTF">2026-06-24T04:33:26Z</dcterms:modified>
</cp:coreProperties>
</file>