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  <a:srgbClr val="FF99CC"/>
    <a:srgbClr val="66FFFF"/>
    <a:srgbClr val="CC99FF"/>
    <a:srgbClr val="99FF33"/>
    <a:srgbClr val="FF9900"/>
    <a:srgbClr val="FF66FF"/>
    <a:srgbClr val="FF6699"/>
    <a:srgbClr val="FFFF66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r">
              <a:defRPr sz="1200"/>
            </a:lvl1pPr>
          </a:lstStyle>
          <a:p>
            <a:fld id="{37FD181D-659A-4D34-86D6-7706614AC694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43" tIns="45171" rIns="90343" bIns="451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14"/>
            <a:ext cx="5388610" cy="3885106"/>
          </a:xfrm>
          <a:prstGeom prst="rect">
            <a:avLst/>
          </a:prstGeom>
        </p:spPr>
        <p:txBody>
          <a:bodyPr vert="horz" lIns="90343" tIns="45171" rIns="90343" bIns="451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817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817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r">
              <a:defRPr sz="1200"/>
            </a:lvl1pPr>
          </a:lstStyle>
          <a:p>
            <a:fld id="{7D77D982-3BF4-4F5C-8021-4352A2710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236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7D982-3BF4-4F5C-8021-4352A271050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97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1170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553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56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07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382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741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44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40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71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4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F9E1C-B171-4E9C-B517-F3FF95F1E8F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8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正方形/長方形 53"/>
          <p:cNvSpPr/>
          <p:nvPr/>
        </p:nvSpPr>
        <p:spPr>
          <a:xfrm>
            <a:off x="95509" y="2533153"/>
            <a:ext cx="8952982" cy="41429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4749459" y="3283648"/>
            <a:ext cx="4185372" cy="23502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08095" y="3294171"/>
            <a:ext cx="4456200" cy="23397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156960" y="630679"/>
            <a:ext cx="6912768" cy="33818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学長（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総括的監督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347982" y="2353935"/>
            <a:ext cx="4678375" cy="3307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医学研究支援センター長</a:t>
            </a:r>
          </a:p>
        </p:txBody>
      </p:sp>
      <p:sp>
        <p:nvSpPr>
          <p:cNvPr id="32" name="下矢印 31"/>
          <p:cNvSpPr/>
          <p:nvPr/>
        </p:nvSpPr>
        <p:spPr>
          <a:xfrm>
            <a:off x="1176870" y="1057602"/>
            <a:ext cx="504056" cy="266395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665956" y="1011786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委任</a:t>
            </a:r>
          </a:p>
        </p:txBody>
      </p:sp>
      <p:sp>
        <p:nvSpPr>
          <p:cNvPr id="44" name="タイトル 43"/>
          <p:cNvSpPr>
            <a:spLocks noGrp="1"/>
          </p:cNvSpPr>
          <p:nvPr>
            <p:ph type="title"/>
          </p:nvPr>
        </p:nvSpPr>
        <p:spPr>
          <a:xfrm>
            <a:off x="0" y="1408"/>
            <a:ext cx="9144000" cy="710465"/>
          </a:xfrm>
        </p:spPr>
        <p:txBody>
          <a:bodyPr>
            <a:noAutofit/>
          </a:bodyPr>
          <a:lstStyle/>
          <a:p>
            <a:r>
              <a:rPr lang="ja-JP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医学部附属病院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医学研究支援センター組織図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208095" y="1343444"/>
            <a:ext cx="3901789" cy="3385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医学系部門長</a:t>
            </a:r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（研究機関の責任者）</a:t>
            </a:r>
          </a:p>
        </p:txBody>
      </p:sp>
      <p:sp>
        <p:nvSpPr>
          <p:cNvPr id="35" name="下矢印 34"/>
          <p:cNvSpPr/>
          <p:nvPr/>
        </p:nvSpPr>
        <p:spPr>
          <a:xfrm>
            <a:off x="5508119" y="1814053"/>
            <a:ext cx="479318" cy="461083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908813" y="1765359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指名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382105" y="1349441"/>
            <a:ext cx="3421061" cy="33921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病院長（医療機関の責任者）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862370" y="1762455"/>
            <a:ext cx="628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共有</a:t>
            </a:r>
          </a:p>
        </p:txBody>
      </p:sp>
      <p:cxnSp>
        <p:nvCxnSpPr>
          <p:cNvPr id="4" name="直線矢印コネクタ 3"/>
          <p:cNvCxnSpPr/>
          <p:nvPr/>
        </p:nvCxnSpPr>
        <p:spPr>
          <a:xfrm>
            <a:off x="4464904" y="1466383"/>
            <a:ext cx="623454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 flipH="1">
            <a:off x="4439940" y="1691431"/>
            <a:ext cx="623454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/>
          <p:cNvSpPr txBox="1"/>
          <p:nvPr/>
        </p:nvSpPr>
        <p:spPr>
          <a:xfrm>
            <a:off x="4029174" y="1130410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情報共有・連携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下矢印 47"/>
          <p:cNvSpPr/>
          <p:nvPr/>
        </p:nvSpPr>
        <p:spPr>
          <a:xfrm flipV="1">
            <a:off x="6146979" y="1022862"/>
            <a:ext cx="504056" cy="266395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584523" y="1023946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報告</a:t>
            </a:r>
          </a:p>
        </p:txBody>
      </p:sp>
      <p:sp>
        <p:nvSpPr>
          <p:cNvPr id="50" name="下矢印 49"/>
          <p:cNvSpPr/>
          <p:nvPr/>
        </p:nvSpPr>
        <p:spPr>
          <a:xfrm flipV="1">
            <a:off x="2449887" y="1003979"/>
            <a:ext cx="504056" cy="266395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84906" y="1056860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報告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5134535" y="3093462"/>
            <a:ext cx="3455961" cy="33998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治験管理部</a:t>
            </a:r>
            <a:endParaRPr kumimoji="1" lang="ja-JP" alt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619974" y="3085715"/>
            <a:ext cx="3392190" cy="3449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研究・開発推進部</a:t>
            </a:r>
            <a:endParaRPr kumimoji="1" lang="ja-JP" alt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205800" y="5732256"/>
            <a:ext cx="8729030" cy="8553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/>
          <a:p>
            <a:pPr>
              <a:lnSpc>
                <a:spcPts val="13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　  ○ </a:t>
            </a:r>
            <a:r>
              <a:rPr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教員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医学研究支援センター 客員教授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名，講師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名，特命講師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名）　　　　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3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○</a:t>
            </a:r>
            <a:r>
              <a:rPr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臨床試験コーディネーター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（薬剤師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名，看護師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名（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1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名短時間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勤務中））　　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3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○ </a:t>
            </a:r>
            <a:r>
              <a:rPr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事務職員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（医学研究支援センター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名，松岡キャンパス研究推進課臨床研究担当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名） 　　　　　　　　　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05800" y="2728461"/>
            <a:ext cx="2879273" cy="26867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医学研究支援センター運営委員会</a:t>
            </a:r>
            <a:endParaRPr kumimoji="1" lang="ja-JP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156776" y="2723344"/>
            <a:ext cx="2880089" cy="27484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先進医療推進委員会</a:t>
            </a:r>
            <a:endParaRPr kumimoji="1" lang="ja-JP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95509" y="1757712"/>
            <a:ext cx="1472034" cy="3338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福井大学臨床研究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利益相反審査委員会</a:t>
            </a:r>
            <a:endParaRPr kumimoji="1" lang="ja-JP" altLang="en-US" sz="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95509" y="2142024"/>
            <a:ext cx="1496524" cy="3338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福井大学医学系研究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倫理審査委員会</a:t>
            </a:r>
            <a:endParaRPr kumimoji="1" lang="ja-JP" altLang="en-US" sz="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7390879" y="1757711"/>
            <a:ext cx="1657612" cy="3338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福井大学医学部附属病院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治験</a:t>
            </a:r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審査委員会</a:t>
            </a:r>
            <a:endParaRPr kumimoji="1" lang="ja-JP" altLang="en-US" sz="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368750" y="4704114"/>
            <a:ext cx="4139610" cy="769867"/>
          </a:xfrm>
          <a:prstGeom prst="rect">
            <a:avLst/>
          </a:prstGeom>
          <a:solidFill>
            <a:schemeClr val="accent1">
              <a:tint val="40000"/>
              <a:hueOff val="0"/>
              <a:satOff val="0"/>
              <a:lumOff val="0"/>
              <a:alpha val="5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90000"/>
          <a:lstStyle/>
          <a:p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遵守法令、指針等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・「臨床研究法」</a:t>
            </a: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・「人を対象とする生命科学・医学系研究に関する倫理指針」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4890647" y="4685380"/>
            <a:ext cx="3918816" cy="788601"/>
          </a:xfrm>
          <a:prstGeom prst="rect">
            <a:avLst/>
          </a:prstGeom>
          <a:solidFill>
            <a:schemeClr val="accent1">
              <a:tint val="40000"/>
              <a:hueOff val="0"/>
              <a:satOff val="0"/>
              <a:lumOff val="0"/>
              <a:alpha val="5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90000"/>
          <a:lstStyle/>
          <a:p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遵守法令等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・「医薬品医療機器等法」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GCP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省令：医薬品の臨床試験の実施の基準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GPSP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省令：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医薬品の製造販売後の調査及び試験の実施の基準</a:t>
            </a:r>
          </a:p>
        </p:txBody>
      </p:sp>
      <p:sp>
        <p:nvSpPr>
          <p:cNvPr id="71" name="正方形/長方形 70"/>
          <p:cNvSpPr/>
          <p:nvPr/>
        </p:nvSpPr>
        <p:spPr>
          <a:xfrm>
            <a:off x="4880415" y="3490332"/>
            <a:ext cx="3929048" cy="1104453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90000" rtlCol="0" anchor="t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業務内容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治験の実施・管理</a:t>
            </a:r>
            <a:endParaRPr kumimoji="1"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</a:t>
            </a:r>
            <a:r>
              <a:rPr kumimoji="1"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製造販売後調査等実施・管理</a:t>
            </a:r>
            <a:endParaRPr kumimoji="1"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委員会事務，契約事務，文書管理</a:t>
            </a:r>
            <a:endParaRPr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医薬品等の管理</a:t>
            </a:r>
            <a:r>
              <a:rPr lang="en-US" altLang="ja-JP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薬剤部，ＭＥ機器センター等</a:t>
            </a:r>
            <a:r>
              <a:rPr lang="en-US" altLang="ja-JP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  <a:endParaRPr lang="ja-JP" altLang="en-US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05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006207" y="244937"/>
            <a:ext cx="92862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Ｒ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.7.1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7390879" y="2142023"/>
            <a:ext cx="1657612" cy="3338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国立大学法人</a:t>
            </a:r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福井大学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臨床研究審査委員会</a:t>
            </a:r>
            <a:endParaRPr kumimoji="1" lang="ja-JP" altLang="en-US" sz="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558849" y="1751377"/>
            <a:ext cx="574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共有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22307" y="3500007"/>
            <a:ext cx="4186053" cy="1094778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90000" rtlCol="0" anchor="t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業務内容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医学系研究の支援</a:t>
            </a:r>
            <a:endParaRPr kumimoji="1"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医学系研究の教育・研修</a:t>
            </a:r>
            <a:endParaRPr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先進医療の開発・臨床応用の支援</a:t>
            </a:r>
            <a:endParaRPr kumimoji="1"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委員会事務，契約事務，文書管理</a:t>
            </a:r>
            <a:endParaRPr kumimoji="1" lang="ja-JP" altLang="en-US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5169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4187</TotalTime>
  <Words>313</Words>
  <Application>Microsoft Office PowerPoint</Application>
  <PresentationFormat>画面に合わせる (4:3)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​​テーマ</vt:lpstr>
      <vt:lpstr>医学部附属病院　医学研究支援センター組織図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watanabe</dc:creator>
  <cp:lastModifiedBy>aduser</cp:lastModifiedBy>
  <cp:revision>309</cp:revision>
  <cp:lastPrinted>2026-04-02T00:51:38Z</cp:lastPrinted>
  <dcterms:created xsi:type="dcterms:W3CDTF">2014-12-09T07:52:50Z</dcterms:created>
  <dcterms:modified xsi:type="dcterms:W3CDTF">2026-06-30T08:17:43Z</dcterms:modified>
</cp:coreProperties>
</file>